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63" r:id="rId3"/>
    <p:sldId id="710" r:id="rId4"/>
    <p:sldId id="728" r:id="rId5"/>
    <p:sldId id="729" r:id="rId6"/>
    <p:sldId id="724" r:id="rId7"/>
    <p:sldId id="715" r:id="rId8"/>
    <p:sldId id="738" r:id="rId9"/>
    <p:sldId id="731" r:id="rId10"/>
    <p:sldId id="732" r:id="rId11"/>
    <p:sldId id="733" r:id="rId12"/>
    <p:sldId id="737" r:id="rId13"/>
    <p:sldId id="741" r:id="rId14"/>
    <p:sldId id="743" r:id="rId15"/>
    <p:sldId id="745" r:id="rId16"/>
    <p:sldId id="746" r:id="rId17"/>
    <p:sldId id="727" r:id="rId18"/>
    <p:sldId id="711" r:id="rId19"/>
    <p:sldId id="748" r:id="rId20"/>
    <p:sldId id="751" r:id="rId21"/>
    <p:sldId id="752" r:id="rId22"/>
  </p:sldIdLst>
  <p:sldSz cx="12192000" cy="6858000"/>
  <p:notesSz cx="6858000" cy="9144000"/>
  <p:custDataLst>
    <p:tags r:id="rId2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4F7F1B3-E829-44B2-A20E-0C2E1EE8D113}">
          <p14:sldIdLst>
            <p14:sldId id="256"/>
          </p14:sldIdLst>
        </p14:section>
        <p14:section name="Student hand-out" id="{916CD7CF-EB6D-49C5-9D67-A6D50EE2380E}">
          <p14:sldIdLst>
            <p14:sldId id="263"/>
            <p14:sldId id="710"/>
            <p14:sldId id="728"/>
            <p14:sldId id="729"/>
            <p14:sldId id="724"/>
            <p14:sldId id="715"/>
            <p14:sldId id="738"/>
            <p14:sldId id="731"/>
            <p14:sldId id="732"/>
            <p14:sldId id="733"/>
            <p14:sldId id="737"/>
            <p14:sldId id="741"/>
            <p14:sldId id="743"/>
            <p14:sldId id="745"/>
            <p14:sldId id="746"/>
            <p14:sldId id="727"/>
            <p14:sldId id="711"/>
            <p14:sldId id="748"/>
            <p14:sldId id="751"/>
            <p14:sldId id="752"/>
          </p14:sldIdLst>
        </p14:section>
        <p14:section name="Instructor notes" id="{DE408F6A-AD6C-4A1F-A73F-87BFE610853E}">
          <p14:sldIdLst/>
        </p14:section>
        <p14:section name="Untitled Section" id="{B220F922-CAF3-49D1-9B34-0ABE8CD82B0C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74" autoAdjust="0"/>
  </p:normalViewPr>
  <p:slideViewPr>
    <p:cSldViewPr snapToGrid="0">
      <p:cViewPr varScale="1">
        <p:scale>
          <a:sx n="83" d="100"/>
          <a:sy n="83" d="100"/>
        </p:scale>
        <p:origin x="5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14T20:44:32.610"/>
    </inkml:context>
    <inkml:brush xml:id="br0">
      <inkml:brushProperty name="width" value="0.025" units="cm"/>
      <inkml:brushProperty name="height" value="0.025" units="cm"/>
      <inkml:brushProperty name="ignorePressure" value="1"/>
    </inkml:brush>
  </inkml:definitions>
  <inkml:trace contextRef="#ctx0" brushRef="#br0">114 3080,'0'2100,"-1"-2097,1 0,-1 0,1 0,0 0,0 0,0 0,0 0,0 0,1 0,-1 0,1 0,0-1,0 1,0 0,0 0,1 0,-1-1,1 1,0-1,-1 1,1-1,0 0,0 1,1-1,-1 0,0 0,1-1,-1 1,1 0,-1-1,1 0,0 0,0 1,0-2,0 1,0 0,-1 0,1-1,1 0,271-1,727-1,-617 29,73 32,-455-58,1-1,-1 0,0 0,0 0,0 0,0 0,1-1,-1 1,0-1,0 0,0 0,0 0,0-1,-1 1,1-1,0 1,0-1,-1 0,1 0,-1 0,0 0,0-1,0 1,0 0,0-1,0 0,0 1,-1-1,1 0,-1 0,0 0,0 0,0 0,-1 0,1 0,0 0,-1 0,0-2,5-295,-7-3,25-166,34-82,38-78,-54 371,-41 255,0 0,1 0,-1 1,0-1,0 0,-1 0,1 0,-1 1,1-1,-1 0,0 1,0-1,0 1,0-1,0 1,-1-1,1 1,-1 0,0-1,1 1,-1 0,0 0,0 1,0-1,-1 0,1 1,0-1,-1 1,1-1,-1 1,1 0,-1 0,1 1,-1-1,0 0,0 1,1-1,-1 1,0 0,-2 0,-53-7,-1 3,1 2,-59 6,23-2,-78 1,134-3</inkml:trace>
  <inkml:trace contextRef="#ctx0" brushRef="#br0" timeOffset="1539.291">114 3165,'-27'-54,"18"34,0-1,1 0,0 0,2-1,1 0,1 0,0 0,2-5,1 22,1 1,1 0,-1-1,0 1,1 0,0 0,0-1,0 1,1 0,-1 0,1 0,0 0,0 0,0 1,1-1,-1 1,1-1,0 1,0 0,0 0,0 0,1 0,-1 1,1-1,0 1,0 0,-1 0,1 1,0-1,1 1,-1-1,0 1,0 1,1-1,-1 1,0-1,3 1,153-19,1 7,-1 7,30 8,-90-2,-75-1</inkml:trace>
  <inkml:trace contextRef="#ctx0" brushRef="#br0" timeOffset="7384.776">898 2773,'-201'28,"-41"-28,40-28,34 27,165 1,-1-1,1 0,-1 0,1 0,0 0,-1 0,1-1,0 0,0 0,0 0,0 0,0 0,0 0,1-1,-1 1,1-1,0 0,0 0,0 0,0 0,0 0,0 0,1 0,0-1,-1 1,1 0,0-2,-14-97,18-478,-3 47,50 239,-18 90,26-102,-29 37,-13 147,-4-33,-11 151,-1 1,1-1,0 0,0 1,0-1,0 1,1-1,-1 1,1-1,0 1,0 0,0 0,1 0,-1 0,0 0,1 1,0-1,0 1,0 0,0 0,0 0,0 0,1 0,-1 0,1 1,-1 0,4-1,112-13,-72 13,36-7,166-15,86 9,20 33,24 5,-55 23,-125-18,247-29,-443 0,0 1,0-1,0 1,0 0,0 0,0 0,0 1,0-1,0 0,0 1,0 0,0 0,0 0,-1 0,1 0,0 1,-1-1,1 1,-1 0,1 0,-1-1,0 1,0 1,0-1,0 0,0 1,0-1,-1 1,1-1,-1 1,1 0,-1-1,0 1,0 0,-1 0,1 0,-1 0,1 1,-2 282,1-173,0-8,-4 0,-4 0,-8 18,-37 269,12-128,32-214,2-1,2 1,3 0,2 0,3 20,-3 123,-27 7,-24-4,46-189,1 0,-1 0,-1-1,0 0,1 0,-2-1,1 0,-1 0,1 0,-1-1,-1 0,1 0,-1-1,1 0,-1 0,0-1,0 1,0-2,0 1,0-2,-1 1,1-1,0 0,0 0,-1-1,-3-1,-254 1,221 1</inkml:trace>
  <inkml:trace contextRef="#ctx0" brushRef="#br0" timeOffset="9283.024">1486 2773,'54'34,"180"106,-114-71,-3 6,29 28,481 405,-501-401,-32-26,3-4,82 48,17 3,-158-103,-21-18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14T23:14:42.546"/>
    </inkml:context>
    <inkml:brush xml:id="br0">
      <inkml:brushProperty name="width" value="0.025" units="cm"/>
      <inkml:brushProperty name="height" value="0.025" units="cm"/>
      <inkml:brushProperty name="color" value="#7030A0"/>
      <inkml:brushProperty name="ignorePressure" value="1"/>
    </inkml:brush>
  </inkml:definitions>
  <inkml:trace contextRef="#ctx0" brushRef="#br0">2 31,'1'505,"1"-483,1 1,1-1,1 0,0 0,2 0,1-1,0 1,2-2,0 0,1 0,1-1,1 0,1-1,0 0,1-1,1-1,1-1,0 0,1-1,1-1,0-1,0 0,1-1,1-2,0 0,0-1,8 1,5 2,0-2,0-1,1-2,0-1,0-2,0-1,0-2,0-1,0-2,0-1,0-2,-1-2,0-1,12-5,-25-1,-1 0,-1-1,0-1,0-1,-2-1,-1 0,0-1,-1-1,-1-1,-1 0,-2 0,0-1,6-19,4 1,-2-1,-1 0,-3-2,-2 0,-1 0,-3-1,-1 0,-2-1,-3 0,-1-8,-1 50,-1 1,0-1,0 0,0 0,-1 1,1-1,-1 0,0 1,0-1,0 1,0-1,-1 1,1 0,-1-1,0 1,0 0,0 0,-1 0,1 0,-1 1,1-1,-1 1,0-1,0 1,0 0,0 0,0 0,-1 1,1-1,-1 1,1-1,-1 1,1 0,-1 1,0-1,1 1,-1-1,0 1,1 0,-1 1,0-1,-2 1,-141 75,149-77,-1 1,1-1,-1 1,0-1,1 1,-1 0,1-1,-1 1,1 0,-1 0,1 0,-1 0,1 0,-1 1,1-1,-1 0,1 1,-1-1,1 1,-1-1,1 1,-1 0,0-1,0 1,1 0,-1 0,0 0,0 0,0 0,0 0,0 0,0 1,0-1,0 0,-1 1,1-1,0 0,-1 1,1-1,-1 1,1-1,-1 1,0-1,0 1,0-1,1 1,-1-1,-1 2,72-86,-65 72,1 0,0 0,0 1,1 0,0 1,1-1,0 2,1-1,0 1,0 1,0 0,1 0,0 1,1 0,-1 1,1 0,0 1,0 1,1 0,0 0,-5 6,0 1,0 0,-1 0,1 1,-1 0,0 0,0 1,-1-1,0 2,0-1,0 1,-1 0,1 0,-2 0,1 1,-1-1,0 1,-1 0,0 1,0-1,-1 0,0 1,0 0,7 15,8 19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9-14T23:14:42.547"/>
    </inkml:context>
    <inkml:brush xml:id="br0">
      <inkml:brushProperty name="width" value="0.025" units="cm"/>
      <inkml:brushProperty name="height" value="0.025" units="cm"/>
      <inkml:brushProperty name="color" value="#7030A0"/>
      <inkml:brushProperty name="ignorePressure" value="1"/>
    </inkml:brush>
  </inkml:definitions>
  <inkml:trace contextRef="#ctx0" brushRef="#br0">1 126,'2'633,"-1"-620,0-1,1 0,1 0,0-1,1 1,0-1,0 1,2-1,-1-1,1 1,1-1,0 0,0 0,1-1,0 0,1 0,0-1,0 0,0-1,1 0,1 0,-1-1,1 0,0-1,0-1,1 1,-1-2,1 0,0 0,0-1,0 0,0-1,0 0,0-1,0-1,4 0,28 2,-25 3,0-1,1-1,-1-1,0-1,1 0,-1-1,1-2,-1 0,0-1,0 0,-1-2,1 0,-1-1,0-1,-1-1,0 0,0-1,-1-1,-1-1,1 0,-1-7,-1-1,0 0,-1 0,-2-2,0 1,-1-2,-1 1,-1-1,-1 0,-2-1,0 0,-1 0,-1 0,-2 0,0 0,-1 0,-2-1,0 1,-3-4,-50-238,53 262,0 0,1 0,-2 0,1 0,0 0,-1 0,0 1,0-1,0 1,0 0,-1 0,1 0,-1 0,1 1,-1-1,0 1,0 0,0 0,-1 0,1 1,0 0,-1 0,1 0,0 0,-1 0,1 1,-1 0,0 0,1 0,-1 1,1-1,0 1,-1 0,1 0,-1 1,1-1,0 1,0 0,0 0,0 1,0-1,1 1,-2 0,-149 136,129-106</inkml:trace>
  <inkml:trace contextRef="#ctx0" brushRef="#br0" timeOffset="1">696 0,'11'0,"14"0,13 0,12 0,7 0,-5 11,-1 3,1 0,-8-3</inkml:trace>
</inkml:ink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35F928-AECD-448E-8EC3-9C51A9D118EA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74403B-4007-4540-A530-385D9875B9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10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Nigeria is the high yielding country in West Africa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0100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Nigeria is the high yielding country in West Africa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4795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Apparently there is a related “Uganda CBSV” UCBSV.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478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Apparently there is a related “Uganda CBSV” UCBSV.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733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Apparently there is a related “Uganda CBSV” UCBSV.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0571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Apparently there is a related “Uganda CBSV” UCBSV.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0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Apparently there is a related “Uganda CBSV” UCBSV.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81317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Nigeria is the high yielding country in West Africa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https://environmentalevidencejournal.biomedcentral.com/articles/10.1186/s13750-018-0142-2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400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Nigeria is the high yielding country in West Africa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74403B-4007-4540-A530-385D9875B95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428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EAAF1-42AE-4A7D-A916-E4EFA3042B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1D7A9-C0AD-4540-8671-F327952E8B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A1C62D-0F2C-42F9-983D-3223068B9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849F2-410D-44F7-8B99-C0E128B98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7D0F1-BB93-42AE-9945-CCCA2B765A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841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A74BAE-F45D-4624-A026-CF54CA52E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451347-46EB-4F86-8D78-3EC09B468E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989C32-0B07-46BB-8C21-A8050C012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1649C-610F-456E-B8F3-31352C95E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342CB-58D6-4369-8407-003FC236B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238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096F7A-48C2-4C55-8BEC-B9E8D9DEF5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97B50F-9CF6-42E4-B43B-6C70B1706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3FE53-F6C6-4C9E-972A-7A0DEBE90B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5DFE3C-83AB-4CC4-823F-AF8153473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6E236E-013B-48BE-9D8B-28412C8F7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766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2B88B-A489-44C6-874F-FDCA8CAC5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E6283-2D6F-46F6-87F2-2C574EB677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2BC70E-AC86-414D-84C6-92B20FE602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D2A0E-A9BE-41EA-9ECD-30A3DD193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54B8D6-A2DB-4E76-9E57-B388CE264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497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2A13-ECC0-4EF8-B89B-55DAC573A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25A89-602D-4B4A-9753-2ABEE1F736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11F445-503C-49A8-B79E-51DB7CEA29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354BF-F40A-4CA0-903F-0293F734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A30A1-4772-46CA-8599-0A53261BD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188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798DF-7F03-4D30-84AD-FEB4E0946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2DA949-0C10-488C-8C7D-A44C5EC9C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474E9-C5DC-49B7-8803-65D939364B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B427D0-51C4-47A7-9ADB-24222FB8C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FDCB21-E2D0-4FBB-A5D6-C4A9C9568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0863A9-1A2B-45C1-91CD-1661D38D7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7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53FE1-F80C-4447-AEAE-715D45805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32A54C-91C8-4466-AD76-E86E74D63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F506DA-C881-458B-A337-2A4EBA85D4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381837-3BD5-4527-9FDF-6FE0FFB965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6D5DE9-E98C-473B-8192-5F46FD3F4A4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F1301B-9DED-4D0B-91C7-CF5CC36D7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6EECCD-7CCE-4CC7-830B-B4FE60A74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5F1BEA-2992-45DA-8724-15BF2D9A0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376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58E5A-4620-4C88-9F0A-648614DF2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52089F-466D-4C9B-AB0B-32E64892A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7747D4-1199-4F4D-A5C1-882760ABC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7C21E1-C0A0-4422-88A2-6A7CA8C38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0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056222-D144-42E7-BD30-1481958B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4BC22F-C0A9-454D-968E-9882115EE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D0E1E8-732C-47EA-BE41-F2B0831E8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26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B4E7-1578-4636-B126-5DF00B64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0D6B7-57B3-4225-A764-110D8647BC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CAA04E-0E66-4C4D-A4BD-BC965CE4E1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7AAA5A-96F3-4CBA-9721-0405380FC9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168F57-FA73-497D-875C-3985D729F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4DB7F-7943-4D92-9202-0C6B949E7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644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066AD-D955-4B4E-AA2D-8E01C9FD76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6B1E557-2508-4048-A2D4-B5421DC27D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5968BA-2886-48C0-83B4-30346D5025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031BEB-23F2-4077-A5B7-DD5B8E441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5C237B-F4E3-41B9-8D03-40912DE9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90D161-2368-4459-A435-016D649D0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11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FC14A8-31C2-4D24-8DE5-FC997A282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49C64F-D6CF-408F-A9AC-42BF705AF4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4DB82-2F0F-4DA2-98C1-80E5B33440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7D489-35FB-4C78-982E-039B67CF4A36}" type="datetimeFigureOut">
              <a:rPr lang="en-US" smtClean="0"/>
              <a:t>4/7/2022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FFD55-3DEE-47E1-87B6-3EDD1E25DC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103FE2-E57C-4436-B627-83013BD48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829D55-FA44-4FF7-A149-D2E9E6F753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5119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customXml" Target="../ink/ink3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9A400-58B7-4FBA-A5BD-CD6D9B0393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790831"/>
          </a:xfrm>
        </p:spPr>
        <p:txBody>
          <a:bodyPr>
            <a:normAutofit fontScale="90000"/>
          </a:bodyPr>
          <a:lstStyle/>
          <a:p>
            <a:r>
              <a:rPr lang="en-US" dirty="0"/>
              <a:t>Viruses: </a:t>
            </a:r>
            <a:br>
              <a:rPr lang="en-US" dirty="0"/>
            </a:br>
            <a:r>
              <a:rPr lang="en-US" dirty="0"/>
              <a:t>Cassava Brown Streak Virus (Potyvirus)</a:t>
            </a:r>
            <a:br>
              <a:rPr lang="en-US" dirty="0"/>
            </a:br>
            <a:r>
              <a:rPr lang="en-US" dirty="0"/>
              <a:t>and Cassava Mosaic Virus (</a:t>
            </a:r>
            <a:r>
              <a:rPr lang="en-US" dirty="0" err="1"/>
              <a:t>Geminivirus</a:t>
            </a:r>
            <a:r>
              <a:rPr lang="en-US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3334719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153762" y="123722"/>
            <a:ext cx="63080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Genome replication: Potyviruses </a:t>
            </a:r>
            <a:r>
              <a:rPr lang="en-US" sz="2800" dirty="0" err="1"/>
              <a:t>ssRNA</a:t>
            </a:r>
            <a:r>
              <a:rPr lang="en-US" sz="2800" dirty="0"/>
              <a:t>(+)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16892E0-711F-49E9-9B11-23F302241BF6}"/>
              </a:ext>
            </a:extLst>
          </p:cNvPr>
          <p:cNvCxnSpPr>
            <a:cxnSpLocks/>
          </p:cNvCxnSpPr>
          <p:nvPr/>
        </p:nvCxnSpPr>
        <p:spPr>
          <a:xfrm>
            <a:off x="1869743" y="1173707"/>
            <a:ext cx="364395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D6D23D7-A55D-4DFC-850E-2A0A523620C1}"/>
              </a:ext>
            </a:extLst>
          </p:cNvPr>
          <p:cNvCxnSpPr>
            <a:cxnSpLocks/>
          </p:cNvCxnSpPr>
          <p:nvPr/>
        </p:nvCxnSpPr>
        <p:spPr>
          <a:xfrm>
            <a:off x="1876852" y="2607825"/>
            <a:ext cx="364395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6151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16842FA-0CD4-41F2-BD64-6890AD1DAC75}"/>
                  </a:ext>
                </a:extLst>
              </p14:cNvPr>
              <p14:cNvContentPartPr/>
              <p14:nvPr/>
            </p14:nvContentPartPr>
            <p14:xfrm rot="15969794" flipV="1">
              <a:off x="735475" y="915139"/>
              <a:ext cx="1271473" cy="1926209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16842FA-0CD4-41F2-BD64-6890AD1DAC7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 rot="15969794" flipV="1">
                <a:off x="731155" y="910819"/>
                <a:ext cx="1280113" cy="193485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Picture 2" descr="https://journals.asm.org/cms/10.1128/JVI.02051-10/asset/d47d875c-b016-4bab-a170-182ef9c71d04/assets/graphic/zjv9990942520001.jpeg">
            <a:extLst>
              <a:ext uri="{FF2B5EF4-FFF2-40B4-BE49-F238E27FC236}">
                <a16:creationId xmlns:a16="http://schemas.microsoft.com/office/drawing/2014/main" id="{07ED73D6-F16A-454F-8DDC-EF5DEB2F91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9" t="37848" b="48421"/>
          <a:stretch/>
        </p:blipFill>
        <p:spPr bwMode="auto">
          <a:xfrm>
            <a:off x="8106407" y="188318"/>
            <a:ext cx="3931831" cy="3324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4F746C8-BC6E-4E3A-A4D6-91EC3ED887A5}"/>
              </a:ext>
            </a:extLst>
          </p:cNvPr>
          <p:cNvSpPr txBox="1"/>
          <p:nvPr/>
        </p:nvSpPr>
        <p:spPr>
          <a:xfrm>
            <a:off x="153762" y="123722"/>
            <a:ext cx="39873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Cell-Cell Movement:</a:t>
            </a:r>
          </a:p>
        </p:txBody>
      </p:sp>
    </p:spTree>
    <p:extLst>
      <p:ext uri="{BB962C8B-B14F-4D97-AF65-F5344CB8AC3E}">
        <p14:creationId xmlns:p14="http://schemas.microsoft.com/office/powerpoint/2010/main" val="3434199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153762" y="123722"/>
            <a:ext cx="3981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Systemic Movement</a:t>
            </a:r>
          </a:p>
        </p:txBody>
      </p:sp>
    </p:spTree>
    <p:extLst>
      <p:ext uri="{BB962C8B-B14F-4D97-AF65-F5344CB8AC3E}">
        <p14:creationId xmlns:p14="http://schemas.microsoft.com/office/powerpoint/2010/main" val="8702725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3634909" y="68328"/>
            <a:ext cx="49221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Plant defense: RNA interference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3D62045-72BB-4718-8E64-4A6FEAD95EC0}"/>
              </a:ext>
            </a:extLst>
          </p:cNvPr>
          <p:cNvGrpSpPr/>
          <p:nvPr/>
        </p:nvGrpSpPr>
        <p:grpSpPr>
          <a:xfrm>
            <a:off x="-807204" y="613979"/>
            <a:ext cx="6626769" cy="5979218"/>
            <a:chOff x="7468652" y="2072080"/>
            <a:chExt cx="3462979" cy="4601361"/>
          </a:xfrm>
        </p:grpSpPr>
        <p:pic>
          <p:nvPicPr>
            <p:cNvPr id="22" name="Picture 4" descr="http://genesdev.cshlp.org/content/23/10/1151/F1.large.jpg">
              <a:extLst>
                <a:ext uri="{FF2B5EF4-FFF2-40B4-BE49-F238E27FC236}">
                  <a16:creationId xmlns:a16="http://schemas.microsoft.com/office/drawing/2014/main" id="{17154F76-84F1-4481-8924-191B9A57DB1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6318"/>
            <a:stretch/>
          </p:blipFill>
          <p:spPr bwMode="auto">
            <a:xfrm>
              <a:off x="7801762" y="2072080"/>
              <a:ext cx="3129869" cy="46013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BE6662A-BD07-4B7B-B07F-A78D1B27E5D8}"/>
                </a:ext>
              </a:extLst>
            </p:cNvPr>
            <p:cNvSpPr/>
            <p:nvPr/>
          </p:nvSpPr>
          <p:spPr>
            <a:xfrm>
              <a:off x="8179266" y="3506598"/>
              <a:ext cx="2642532" cy="29862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9950A3ED-DAC4-49DF-A91B-E7746E7E730D}"/>
                </a:ext>
              </a:extLst>
            </p:cNvPr>
            <p:cNvSpPr/>
            <p:nvPr/>
          </p:nvSpPr>
          <p:spPr>
            <a:xfrm>
              <a:off x="8114653" y="2776211"/>
              <a:ext cx="2573309" cy="380694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86A9E1E-E5F4-4064-BA06-9D667020BCF5}"/>
                </a:ext>
              </a:extLst>
            </p:cNvPr>
            <p:cNvSpPr/>
            <p:nvPr/>
          </p:nvSpPr>
          <p:spPr>
            <a:xfrm>
              <a:off x="9748007" y="2524488"/>
              <a:ext cx="974286" cy="29862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313F7EE-EE55-49D5-9A3D-712E44C8FC5F}"/>
                </a:ext>
              </a:extLst>
            </p:cNvPr>
            <p:cNvSpPr/>
            <p:nvPr/>
          </p:nvSpPr>
          <p:spPr>
            <a:xfrm>
              <a:off x="7468652" y="3037615"/>
              <a:ext cx="974286" cy="29862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4C2D161-486C-442B-91AF-36F894B9E66E}"/>
                </a:ext>
              </a:extLst>
            </p:cNvPr>
            <p:cNvCxnSpPr/>
            <p:nvPr/>
          </p:nvCxnSpPr>
          <p:spPr>
            <a:xfrm>
              <a:off x="8010710" y="3028426"/>
              <a:ext cx="0" cy="30901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36463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3634909" y="68328"/>
            <a:ext cx="33450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Viral-counter-defense</a:t>
            </a:r>
          </a:p>
        </p:txBody>
      </p:sp>
      <p:pic>
        <p:nvPicPr>
          <p:cNvPr id="16" name="Picture 2" descr="https://journals.asm.org/cms/10.1128/JVI.02051-10/asset/d47d875c-b016-4bab-a170-182ef9c71d04/assets/graphic/zjv9990942520001.jpeg">
            <a:extLst>
              <a:ext uri="{FF2B5EF4-FFF2-40B4-BE49-F238E27FC236}">
                <a16:creationId xmlns:a16="http://schemas.microsoft.com/office/drawing/2014/main" id="{B0A1DEDB-CFC0-4DF6-9BB4-CC69ABE957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9" t="37848" b="48421"/>
          <a:stretch/>
        </p:blipFill>
        <p:spPr bwMode="auto">
          <a:xfrm>
            <a:off x="159803" y="1286710"/>
            <a:ext cx="6550371" cy="553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EBB67E9A-4AB3-4396-965A-5F0E52C8F32C}"/>
                  </a:ext>
                </a:extLst>
              </p14:cNvPr>
              <p14:cNvContentPartPr/>
              <p14:nvPr/>
            </p14:nvContentPartPr>
            <p14:xfrm>
              <a:off x="449058" y="1844728"/>
              <a:ext cx="540379" cy="378445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EBB67E9A-4AB3-4396-965A-5F0E52C8F32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4735" y="1840403"/>
                <a:ext cx="549025" cy="387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C636E34-AE84-42C8-9D8A-C73CCDA7B9BD}"/>
                  </a:ext>
                </a:extLst>
              </p14:cNvPr>
              <p14:cNvContentPartPr/>
              <p14:nvPr/>
            </p14:nvContentPartPr>
            <p14:xfrm>
              <a:off x="1335496" y="1833333"/>
              <a:ext cx="387441" cy="371248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C636E34-AE84-42C8-9D8A-C73CCDA7B9B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31175" y="1829012"/>
                <a:ext cx="396083" cy="37989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03331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0"/>
            <a:ext cx="10515600" cy="640715"/>
          </a:xfrm>
        </p:spPr>
        <p:txBody>
          <a:bodyPr>
            <a:normAutofit/>
          </a:bodyPr>
          <a:lstStyle/>
          <a:p>
            <a:r>
              <a:rPr lang="en-US" sz="4000" dirty="0"/>
              <a:t>Ecology: Transmission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BE9A9CE-E794-4DDC-A97E-5E9D4AD9BCC3}"/>
              </a:ext>
            </a:extLst>
          </p:cNvPr>
          <p:cNvSpPr txBox="1"/>
          <p:nvPr/>
        </p:nvSpPr>
        <p:spPr>
          <a:xfrm>
            <a:off x="-3985" y="2538483"/>
            <a:ext cx="98777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CMV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109B2-6AD8-48E2-AB4B-8273C960034A}"/>
              </a:ext>
            </a:extLst>
          </p:cNvPr>
          <p:cNvSpPr txBox="1"/>
          <p:nvPr/>
        </p:nvSpPr>
        <p:spPr>
          <a:xfrm>
            <a:off x="-3985" y="4474370"/>
            <a:ext cx="10458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CBSV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3C157AB-1C29-4917-A72C-81426B24ECF5}"/>
              </a:ext>
            </a:extLst>
          </p:cNvPr>
          <p:cNvCxnSpPr/>
          <p:nvPr/>
        </p:nvCxnSpPr>
        <p:spPr>
          <a:xfrm>
            <a:off x="-826184" y="3720937"/>
            <a:ext cx="134566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BA732590-ED8A-4EA9-93BE-F59AFEC8F2A1}"/>
              </a:ext>
            </a:extLst>
          </p:cNvPr>
          <p:cNvCxnSpPr/>
          <p:nvPr/>
        </p:nvCxnSpPr>
        <p:spPr>
          <a:xfrm>
            <a:off x="3304875" y="1136176"/>
            <a:ext cx="0" cy="458564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B2F4304-0E95-4F8D-AF3A-7BC90541D024}"/>
              </a:ext>
            </a:extLst>
          </p:cNvPr>
          <p:cNvCxnSpPr/>
          <p:nvPr/>
        </p:nvCxnSpPr>
        <p:spPr>
          <a:xfrm>
            <a:off x="5581776" y="1136176"/>
            <a:ext cx="0" cy="479036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39E2C86-C925-4FE7-8DED-2D4A6ED784CE}"/>
              </a:ext>
            </a:extLst>
          </p:cNvPr>
          <p:cNvGrpSpPr/>
          <p:nvPr/>
        </p:nvGrpSpPr>
        <p:grpSpPr>
          <a:xfrm>
            <a:off x="9670175" y="404218"/>
            <a:ext cx="3514074" cy="3733176"/>
            <a:chOff x="2788513" y="640715"/>
            <a:chExt cx="6455500" cy="6858000"/>
          </a:xfrm>
        </p:grpSpPr>
        <p:pic>
          <p:nvPicPr>
            <p:cNvPr id="30" name="Picture 2" descr="https://uploads-ssl.webflow.com/5f555a41822a92ae93ebb80d/6026dec3ca3427b5d56890da_article%20pest%207-export.png">
              <a:extLst>
                <a:ext uri="{FF2B5EF4-FFF2-40B4-BE49-F238E27FC236}">
                  <a16:creationId xmlns:a16="http://schemas.microsoft.com/office/drawing/2014/main" id="{D1C6B633-B943-4A31-AF48-6C5AF61FC0B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661"/>
            <a:stretch/>
          </p:blipFill>
          <p:spPr bwMode="auto">
            <a:xfrm>
              <a:off x="3111690" y="640715"/>
              <a:ext cx="6132323" cy="6858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DC6280B4-5CAE-4E87-93EF-927660357906}"/>
                </a:ext>
              </a:extLst>
            </p:cNvPr>
            <p:cNvSpPr/>
            <p:nvPr/>
          </p:nvSpPr>
          <p:spPr>
            <a:xfrm>
              <a:off x="2788513" y="3289110"/>
              <a:ext cx="323176" cy="64071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2" descr="https://uploads-ssl.webflow.com/5f555a41822a92ae93ebb80d/6026dec3ca3427b5d56890da_article%20pest%207-export.png">
            <a:extLst>
              <a:ext uri="{FF2B5EF4-FFF2-40B4-BE49-F238E27FC236}">
                <a16:creationId xmlns:a16="http://schemas.microsoft.com/office/drawing/2014/main" id="{DB98A394-54DC-461A-A24B-66DA0F046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8" t="54260" r="70882" b="16469"/>
          <a:stretch/>
        </p:blipFill>
        <p:spPr bwMode="auto">
          <a:xfrm>
            <a:off x="9880953" y="-142145"/>
            <a:ext cx="1334564" cy="109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BA67C84-6F12-4663-9FC2-16BB1D62E10F}"/>
              </a:ext>
            </a:extLst>
          </p:cNvPr>
          <p:cNvCxnSpPr/>
          <p:nvPr/>
        </p:nvCxnSpPr>
        <p:spPr>
          <a:xfrm>
            <a:off x="-632347" y="1662400"/>
            <a:ext cx="134566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35512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53" y="24154"/>
            <a:ext cx="11455400" cy="640715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Non-persistent</a:t>
            </a:r>
            <a:r>
              <a:rPr lang="en-US" sz="4000" dirty="0"/>
              <a:t> Insect-vectored pathogens (CMV)</a:t>
            </a:r>
          </a:p>
        </p:txBody>
      </p:sp>
      <p:pic>
        <p:nvPicPr>
          <p:cNvPr id="13316" name="Picture 4" descr="A model depicting two strategies of binding of non-persistent viruses... |  Download Scientific Diagram">
            <a:extLst>
              <a:ext uri="{FF2B5EF4-FFF2-40B4-BE49-F238E27FC236}">
                <a16:creationId xmlns:a16="http://schemas.microsoft.com/office/drawing/2014/main" id="{FE70D10D-A88C-449B-87DF-96DD664BC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t="35423" r="11218" b="2685"/>
          <a:stretch/>
        </p:blipFill>
        <p:spPr bwMode="auto">
          <a:xfrm>
            <a:off x="7985923" y="4063351"/>
            <a:ext cx="3982030" cy="2770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4" descr="A model depicting two strategies of binding of non-persistent viruses... |  Download Scientific Diagram">
            <a:extLst>
              <a:ext uri="{FF2B5EF4-FFF2-40B4-BE49-F238E27FC236}">
                <a16:creationId xmlns:a16="http://schemas.microsoft.com/office/drawing/2014/main" id="{CDEA502A-C699-4051-AB4B-EB6BE8F6D6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8" t="6186" r="66996" b="67981"/>
          <a:stretch/>
        </p:blipFill>
        <p:spPr bwMode="auto">
          <a:xfrm>
            <a:off x="7985923" y="3232652"/>
            <a:ext cx="1196746" cy="11563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8471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3040418-B5FA-40E1-B457-469F14578706}"/>
              </a:ext>
            </a:extLst>
          </p:cNvPr>
          <p:cNvGrpSpPr/>
          <p:nvPr/>
        </p:nvGrpSpPr>
        <p:grpSpPr>
          <a:xfrm>
            <a:off x="6868808" y="2084695"/>
            <a:ext cx="3577084" cy="2688609"/>
            <a:chOff x="6855159" y="1423359"/>
            <a:chExt cx="5336841" cy="4011279"/>
          </a:xfrm>
        </p:grpSpPr>
        <p:pic>
          <p:nvPicPr>
            <p:cNvPr id="14338" name="Picture 2" descr="https://journals.asm.org/cms/10.1128/MMBR.63.1.128-148.1999/asset/f511fd05-d612-45a6-8cab-54f19d60c2bc/assets/graphic/mr0190044004.jpeg">
              <a:extLst>
                <a:ext uri="{FF2B5EF4-FFF2-40B4-BE49-F238E27FC236}">
                  <a16:creationId xmlns:a16="http://schemas.microsoft.com/office/drawing/2014/main" id="{86D19C79-B6D9-47C6-B291-C30D97BF965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7517940" y="760578"/>
              <a:ext cx="4011279" cy="53368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A65FE4C-8855-4E90-BE05-D4B8078889BC}"/>
                </a:ext>
              </a:extLst>
            </p:cNvPr>
            <p:cNvSpPr/>
            <p:nvPr/>
          </p:nvSpPr>
          <p:spPr>
            <a:xfrm>
              <a:off x="8134065" y="2074460"/>
              <a:ext cx="232013" cy="6141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6B3D2C2-09AB-4F74-B17F-34B6DFC49E94}"/>
                </a:ext>
              </a:extLst>
            </p:cNvPr>
            <p:cNvSpPr/>
            <p:nvPr/>
          </p:nvSpPr>
          <p:spPr>
            <a:xfrm>
              <a:off x="7915699" y="3004585"/>
              <a:ext cx="232013" cy="486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D5D5290-CD5C-4F01-9AC4-0B0AFBAFC09B}"/>
                </a:ext>
              </a:extLst>
            </p:cNvPr>
            <p:cNvSpPr/>
            <p:nvPr/>
          </p:nvSpPr>
          <p:spPr>
            <a:xfrm>
              <a:off x="9478221" y="2761150"/>
              <a:ext cx="161364" cy="4868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897026A-F8FB-41FA-B292-1FD49324787D}"/>
                </a:ext>
              </a:extLst>
            </p:cNvPr>
            <p:cNvSpPr/>
            <p:nvPr/>
          </p:nvSpPr>
          <p:spPr>
            <a:xfrm>
              <a:off x="10398744" y="2593075"/>
              <a:ext cx="232013" cy="2087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CE6ABAF-66DF-4C56-BBF2-BE725184EC70}"/>
                </a:ext>
              </a:extLst>
            </p:cNvPr>
            <p:cNvSpPr/>
            <p:nvPr/>
          </p:nvSpPr>
          <p:spPr>
            <a:xfrm>
              <a:off x="10918209" y="2488720"/>
              <a:ext cx="260733" cy="27243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E2E97CDF-859B-456F-A00D-2FB89A65D526}"/>
                </a:ext>
              </a:extLst>
            </p:cNvPr>
            <p:cNvSpPr/>
            <p:nvPr/>
          </p:nvSpPr>
          <p:spPr>
            <a:xfrm>
              <a:off x="11048575" y="3602676"/>
              <a:ext cx="260733" cy="9471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174F211-5938-4793-B2E2-0187BB3C2528}"/>
                </a:ext>
              </a:extLst>
            </p:cNvPr>
            <p:cNvSpPr/>
            <p:nvPr/>
          </p:nvSpPr>
          <p:spPr>
            <a:xfrm>
              <a:off x="11584674" y="3491454"/>
              <a:ext cx="260733" cy="94710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830"/>
            <a:ext cx="10515600" cy="640715"/>
          </a:xfrm>
        </p:spPr>
        <p:txBody>
          <a:bodyPr>
            <a:normAutofit fontScale="90000"/>
          </a:bodyPr>
          <a:lstStyle/>
          <a:p>
            <a:r>
              <a:rPr lang="en-US" sz="4000" b="1" u="sng" dirty="0"/>
              <a:t>Persistent, circulative </a:t>
            </a:r>
            <a:r>
              <a:rPr lang="en-US" sz="4000" dirty="0"/>
              <a:t>Insect-vectored pathogens (CBSV)</a:t>
            </a:r>
          </a:p>
        </p:txBody>
      </p:sp>
    </p:spTree>
    <p:extLst>
      <p:ext uri="{BB962C8B-B14F-4D97-AF65-F5344CB8AC3E}">
        <p14:creationId xmlns:p14="http://schemas.microsoft.com/office/powerpoint/2010/main" val="210067964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5A429415-E139-4E12-85AA-3FE49DB97A88}"/>
              </a:ext>
            </a:extLst>
          </p:cNvPr>
          <p:cNvSpPr txBox="1"/>
          <p:nvPr/>
        </p:nvSpPr>
        <p:spPr>
          <a:xfrm>
            <a:off x="327819" y="4426800"/>
            <a:ext cx="1418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Mt=Megaton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BA6E4EAF-887E-4527-80A8-C360C3CFB1EB}"/>
              </a:ext>
            </a:extLst>
          </p:cNvPr>
          <p:cNvGrpSpPr/>
          <p:nvPr/>
        </p:nvGrpSpPr>
        <p:grpSpPr>
          <a:xfrm>
            <a:off x="227610" y="956864"/>
            <a:ext cx="11834953" cy="5262889"/>
            <a:chOff x="227610" y="956864"/>
            <a:chExt cx="11834953" cy="526288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837AD8D-90C8-48E0-987E-5360E1565F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7610" y="956864"/>
              <a:ext cx="11834953" cy="5262889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224F09D-3FDE-4B22-AC3B-19AFDA156F3E}"/>
                </a:ext>
              </a:extLst>
            </p:cNvPr>
            <p:cNvSpPr/>
            <p:nvPr/>
          </p:nvSpPr>
          <p:spPr>
            <a:xfrm>
              <a:off x="468351" y="1148576"/>
              <a:ext cx="1895708" cy="64071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0FA31A5E-B8EA-4F33-A4C5-C6AC3E945586}"/>
              </a:ext>
            </a:extLst>
          </p:cNvPr>
          <p:cNvSpPr txBox="1"/>
          <p:nvPr/>
        </p:nvSpPr>
        <p:spPr>
          <a:xfrm>
            <a:off x="227610" y="1238100"/>
            <a:ext cx="2603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Cassava Production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824EDA-5181-4C29-9B06-0A537CE153EA}"/>
              </a:ext>
            </a:extLst>
          </p:cNvPr>
          <p:cNvSpPr txBox="1"/>
          <p:nvPr/>
        </p:nvSpPr>
        <p:spPr>
          <a:xfrm>
            <a:off x="2068391" y="282563"/>
            <a:ext cx="805521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Biogeography of Cassava &amp; High-impact viruses</a:t>
            </a:r>
          </a:p>
        </p:txBody>
      </p:sp>
    </p:spTree>
    <p:extLst>
      <p:ext uri="{BB962C8B-B14F-4D97-AF65-F5344CB8AC3E}">
        <p14:creationId xmlns:p14="http://schemas.microsoft.com/office/powerpoint/2010/main" val="1532571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6600" y="316150"/>
            <a:ext cx="10515600" cy="640715"/>
          </a:xfrm>
        </p:spPr>
        <p:txBody>
          <a:bodyPr>
            <a:normAutofit/>
          </a:bodyPr>
          <a:lstStyle/>
          <a:p>
            <a:r>
              <a:rPr lang="en-US" sz="4000" dirty="0"/>
              <a:t>Cassava virus timeline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A69D1001-275B-4845-892E-555C1F141414}"/>
              </a:ext>
            </a:extLst>
          </p:cNvPr>
          <p:cNvSpPr txBox="1">
            <a:spLocks/>
          </p:cNvSpPr>
          <p:nvPr/>
        </p:nvSpPr>
        <p:spPr>
          <a:xfrm>
            <a:off x="255862" y="513488"/>
            <a:ext cx="10403040" cy="38039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CMV: Widespread in Africa/India</a:t>
            </a:r>
          </a:p>
          <a:p>
            <a:r>
              <a:rPr lang="en-US" sz="4000" dirty="0"/>
              <a:t>1900-2000s:</a:t>
            </a:r>
          </a:p>
          <a:p>
            <a:endParaRPr lang="en-US" sz="4000" dirty="0"/>
          </a:p>
          <a:p>
            <a:r>
              <a:rPr lang="en-US" sz="4000" dirty="0"/>
              <a:t>CBSV: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C04CA13-54F9-41CC-8BD7-40825E1C1E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382" y="2544579"/>
            <a:ext cx="5181618" cy="3545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307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49" y="135596"/>
            <a:ext cx="10515600" cy="640715"/>
          </a:xfrm>
        </p:spPr>
        <p:txBody>
          <a:bodyPr>
            <a:normAutofit/>
          </a:bodyPr>
          <a:lstStyle/>
          <a:p>
            <a:r>
              <a:rPr lang="en-US" sz="4000" dirty="0"/>
              <a:t>Cassava </a:t>
            </a:r>
            <a:r>
              <a:rPr lang="en-US" sz="2000" dirty="0"/>
              <a:t>aka Yuca/Manioc</a:t>
            </a:r>
          </a:p>
        </p:txBody>
      </p:sp>
      <p:pic>
        <p:nvPicPr>
          <p:cNvPr id="1028" name="Picture 4" descr="Cassava Roots: Tips For Growing Cassava Yuca Plants">
            <a:extLst>
              <a:ext uri="{FF2B5EF4-FFF2-40B4-BE49-F238E27FC236}">
                <a16:creationId xmlns:a16="http://schemas.microsoft.com/office/drawing/2014/main" id="{0D49977F-315B-4C5B-90CD-4B1D1F918A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06" y="1054679"/>
            <a:ext cx="3592904" cy="2694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Does Kenya Need GMO Cassava? Ask the World Food Prize-winner Who Saved  Africa&amp;#39;s Cassava – Food Tank">
            <a:extLst>
              <a:ext uri="{FF2B5EF4-FFF2-40B4-BE49-F238E27FC236}">
                <a16:creationId xmlns:a16="http://schemas.microsoft.com/office/drawing/2014/main" id="{901D7608-925D-4F82-9CEA-BF0437F24D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706" y="4027725"/>
            <a:ext cx="3816824" cy="22886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7251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ECEFEC1-D820-4A20-A71B-2181144E17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493" y="2247735"/>
            <a:ext cx="9955014" cy="23625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1DDB265-7EB2-4D72-9314-DA39737EF80F}"/>
              </a:ext>
            </a:extLst>
          </p:cNvPr>
          <p:cNvSpPr txBox="1"/>
          <p:nvPr/>
        </p:nvSpPr>
        <p:spPr>
          <a:xfrm>
            <a:off x="925429" y="766601"/>
            <a:ext cx="677518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Is any jargon unclear?</a:t>
            </a:r>
          </a:p>
          <a:p>
            <a:pPr marL="342900" indent="-342900">
              <a:buAutoNum type="arabicPeriod"/>
            </a:pPr>
            <a:r>
              <a:rPr lang="en-US" sz="2800" dirty="0"/>
              <a:t>What will we learn about from this paper?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328DD2-EF9D-4252-9F41-A6CC28A7E3E1}"/>
              </a:ext>
            </a:extLst>
          </p:cNvPr>
          <p:cNvSpPr txBox="1"/>
          <p:nvPr/>
        </p:nvSpPr>
        <p:spPr>
          <a:xfrm>
            <a:off x="455696" y="243381"/>
            <a:ext cx="44267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Please read the paper’s title. </a:t>
            </a:r>
          </a:p>
        </p:txBody>
      </p:sp>
    </p:spTree>
    <p:extLst>
      <p:ext uri="{BB962C8B-B14F-4D97-AF65-F5344CB8AC3E}">
        <p14:creationId xmlns:p14="http://schemas.microsoft.com/office/powerpoint/2010/main" val="285127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655A396-5624-4F08-95F7-1E41622BA3A1}"/>
              </a:ext>
            </a:extLst>
          </p:cNvPr>
          <p:cNvSpPr txBox="1"/>
          <p:nvPr/>
        </p:nvSpPr>
        <p:spPr>
          <a:xfrm>
            <a:off x="0" y="815239"/>
            <a:ext cx="39444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800" dirty="0"/>
              <a:t>Is any jargon unclear?</a:t>
            </a:r>
          </a:p>
          <a:p>
            <a:pPr marL="342900" indent="-342900">
              <a:buAutoNum type="arabicPeriod"/>
            </a:pPr>
            <a:endParaRPr lang="en-US" sz="2800" dirty="0"/>
          </a:p>
          <a:p>
            <a:pPr marL="342900" indent="-342900">
              <a:buAutoNum type="arabicPeriod"/>
            </a:pPr>
            <a:r>
              <a:rPr lang="en-US" sz="2800" dirty="0"/>
              <a:t>What will we learn about from this paper?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570791-FFF2-44C9-9EF2-0FE646D3EAD4}"/>
              </a:ext>
            </a:extLst>
          </p:cNvPr>
          <p:cNvSpPr txBox="1"/>
          <p:nvPr/>
        </p:nvSpPr>
        <p:spPr>
          <a:xfrm>
            <a:off x="209377" y="130655"/>
            <a:ext cx="3900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Please read the Abstract.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1D4952-444B-48FF-9546-B0948E9BA8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07709" y="380782"/>
            <a:ext cx="7008437" cy="609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27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25F67-A6A8-4C82-B4D3-154280534F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449" y="135596"/>
            <a:ext cx="10515600" cy="640715"/>
          </a:xfrm>
        </p:spPr>
        <p:txBody>
          <a:bodyPr>
            <a:normAutofit/>
          </a:bodyPr>
          <a:lstStyle/>
          <a:p>
            <a:r>
              <a:rPr lang="en-US" sz="4000" dirty="0"/>
              <a:t>Cassava </a:t>
            </a:r>
            <a:r>
              <a:rPr lang="en-US" sz="2000" dirty="0"/>
              <a:t>aka Yuca/Manioc</a:t>
            </a:r>
          </a:p>
        </p:txBody>
      </p:sp>
      <p:pic>
        <p:nvPicPr>
          <p:cNvPr id="2050" name="Picture 2" descr="Cassava Drying Images, Stock Photos &amp;amp; Vectors | Shutterstock">
            <a:extLst>
              <a:ext uri="{FF2B5EF4-FFF2-40B4-BE49-F238E27FC236}">
                <a16:creationId xmlns:a16="http://schemas.microsoft.com/office/drawing/2014/main" id="{315091B5-9DA8-4298-BF33-8E73F0DEA3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90"/>
          <a:stretch/>
        </p:blipFill>
        <p:spPr bwMode="auto">
          <a:xfrm>
            <a:off x="5852759" y="940814"/>
            <a:ext cx="3508867" cy="1931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reamy Coconut Tapioca - Your Allergy Chefs Allergen Free Tapioca Pudding  Recipe|Vegan Coconut Pudding Recipe">
            <a:extLst>
              <a:ext uri="{FF2B5EF4-FFF2-40B4-BE49-F238E27FC236}">
                <a16:creationId xmlns:a16="http://schemas.microsoft.com/office/drawing/2014/main" id="{A58D9C19-E7EE-4516-99DA-8C6B9F3CCB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88" r="21494"/>
          <a:stretch/>
        </p:blipFill>
        <p:spPr bwMode="auto">
          <a:xfrm>
            <a:off x="7027737" y="3794959"/>
            <a:ext cx="2183764" cy="24770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Girl Sent to Hospital Due to Hundreds of Undigested Boba in Her System -  Eater">
            <a:extLst>
              <a:ext uri="{FF2B5EF4-FFF2-40B4-BE49-F238E27FC236}">
                <a16:creationId xmlns:a16="http://schemas.microsoft.com/office/drawing/2014/main" id="{E11570F4-F02F-473A-89F2-EE6CA33CCA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69" t="11320" r="26704" b="1977"/>
          <a:stretch/>
        </p:blipFill>
        <p:spPr bwMode="auto">
          <a:xfrm>
            <a:off x="9708948" y="3667014"/>
            <a:ext cx="1651379" cy="273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Cassava Flour: What Is It and How to Use It - Chowhound">
            <a:extLst>
              <a:ext uri="{FF2B5EF4-FFF2-40B4-BE49-F238E27FC236}">
                <a16:creationId xmlns:a16="http://schemas.microsoft.com/office/drawing/2014/main" id="{7E2D9631-DA98-4FD8-B322-ACD6E018FFD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29" t="12653" r="2025" b="7673"/>
          <a:stretch/>
        </p:blipFill>
        <p:spPr bwMode="auto">
          <a:xfrm>
            <a:off x="559559" y="3558436"/>
            <a:ext cx="4257815" cy="2950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2397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B2F33-33E1-4CEA-AADF-954991D41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Plant Virology via Two Cassava Viruses: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C4EA3-56D8-4F60-8373-2ECAB1EF7E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2840" y="1914772"/>
            <a:ext cx="5958385" cy="4351338"/>
          </a:xfrm>
        </p:spPr>
        <p:txBody>
          <a:bodyPr>
            <a:normAutofit/>
          </a:bodyPr>
          <a:lstStyle/>
          <a:p>
            <a:pPr lvl="1"/>
            <a:r>
              <a:rPr lang="en-US" sz="2800" dirty="0"/>
              <a:t>Virology 101</a:t>
            </a:r>
          </a:p>
          <a:p>
            <a:pPr lvl="1"/>
            <a:r>
              <a:rPr lang="en-US" sz="2800" dirty="0"/>
              <a:t>How viruses replicate</a:t>
            </a:r>
          </a:p>
          <a:p>
            <a:pPr lvl="1"/>
            <a:r>
              <a:rPr lang="en-US" sz="2800" dirty="0"/>
              <a:t>How viruses move systemically</a:t>
            </a:r>
          </a:p>
          <a:p>
            <a:pPr lvl="1"/>
            <a:r>
              <a:rPr lang="en-US" sz="2800" dirty="0"/>
              <a:t>Host defenses against viruses</a:t>
            </a:r>
          </a:p>
          <a:p>
            <a:pPr lvl="1"/>
            <a:r>
              <a:rPr lang="en-US" sz="2800" dirty="0"/>
              <a:t>How viruses transmit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endParaRPr lang="en-US" sz="32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78593E-2732-4094-833D-E8398FC5FFEE}"/>
              </a:ext>
            </a:extLst>
          </p:cNvPr>
          <p:cNvSpPr/>
          <p:nvPr/>
        </p:nvSpPr>
        <p:spPr>
          <a:xfrm>
            <a:off x="618698" y="1914772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3600" dirty="0"/>
              <a:t>Cassava Mosaic Virus (CMV)</a:t>
            </a:r>
          </a:p>
          <a:p>
            <a:endParaRPr lang="en-US" sz="3600" dirty="0"/>
          </a:p>
          <a:p>
            <a:r>
              <a:rPr lang="en-US" sz="3600" dirty="0"/>
              <a:t>Cassava Brown Streak Virus (CBSV)</a:t>
            </a:r>
          </a:p>
        </p:txBody>
      </p:sp>
    </p:spTree>
    <p:extLst>
      <p:ext uri="{BB962C8B-B14F-4D97-AF65-F5344CB8AC3E}">
        <p14:creationId xmlns:p14="http://schemas.microsoft.com/office/powerpoint/2010/main" val="2935751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4" name="Picture 8" descr="Cassava Leaf Disease Detection(2020) Writeup | by Mohneesh S | Analytics  Vidhya | Medium">
            <a:extLst>
              <a:ext uri="{FF2B5EF4-FFF2-40B4-BE49-F238E27FC236}">
                <a16:creationId xmlns:a16="http://schemas.microsoft.com/office/drawing/2014/main" id="{F717D717-1281-4B32-8F53-A397BB509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362846"/>
            <a:ext cx="2234300" cy="1495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34" name="Picture 18" descr="Cassava (manioc) | Diseases and Pests, Description, Uses, Propagation">
            <a:extLst>
              <a:ext uri="{FF2B5EF4-FFF2-40B4-BE49-F238E27FC236}">
                <a16:creationId xmlns:a16="http://schemas.microsoft.com/office/drawing/2014/main" id="{54931F69-8AF4-47D0-8168-5948A3F159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30" t="13952" r="19019" b="16209"/>
          <a:stretch/>
        </p:blipFill>
        <p:spPr bwMode="auto">
          <a:xfrm>
            <a:off x="3088680" y="2149384"/>
            <a:ext cx="3425884" cy="2559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125483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ttps://www.apsnet.org/edcenter/disandpath/viral/Article%20Images/Cassava5b.jpg">
            <a:extLst>
              <a:ext uri="{FF2B5EF4-FFF2-40B4-BE49-F238E27FC236}">
                <a16:creationId xmlns:a16="http://schemas.microsoft.com/office/drawing/2014/main" id="{CC685EAA-89F6-470D-A96D-92B18D7AEBA1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62" b="4593"/>
          <a:stretch/>
        </p:blipFill>
        <p:spPr bwMode="auto">
          <a:xfrm>
            <a:off x="7860536" y="2129800"/>
            <a:ext cx="3550323" cy="2179744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 descr="https://www.apsnet.org/edcenter/disandpath/viral/casestudies/CassavaBrownStreak/PublishingImages/Cassava6.jpg">
            <a:extLst>
              <a:ext uri="{FF2B5EF4-FFF2-40B4-BE49-F238E27FC236}">
                <a16:creationId xmlns:a16="http://schemas.microsoft.com/office/drawing/2014/main" id="{C5D3C41F-2541-4FF3-961F-9CD3327EA365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11" r="14440" b="21413"/>
          <a:stretch/>
        </p:blipFill>
        <p:spPr bwMode="auto">
          <a:xfrm rot="5400000">
            <a:off x="4690672" y="2743605"/>
            <a:ext cx="2580160" cy="135255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290" name="Picture 2" descr="Fact sheet - Cassava brown streak disease (439)">
            <a:extLst>
              <a:ext uri="{FF2B5EF4-FFF2-40B4-BE49-F238E27FC236}">
                <a16:creationId xmlns:a16="http://schemas.microsoft.com/office/drawing/2014/main" id="{0CD03E57-9CC2-44D7-A9D7-D6226160A7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529" y="2020588"/>
            <a:ext cx="4132888" cy="2755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5262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2306471" y="136476"/>
            <a:ext cx="35672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CMV: Cassava Mosaic Virus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0305D-31E1-4C85-A89B-F23C6E857B52}"/>
              </a:ext>
            </a:extLst>
          </p:cNvPr>
          <p:cNvSpPr txBox="1"/>
          <p:nvPr/>
        </p:nvSpPr>
        <p:spPr>
          <a:xfrm>
            <a:off x="7836089" y="136476"/>
            <a:ext cx="43853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CBSV: Cassava Brown Streak Virus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E3F7D5-6BCA-4E13-B166-26026A37ADC4}"/>
              </a:ext>
            </a:extLst>
          </p:cNvPr>
          <p:cNvSpPr txBox="1"/>
          <p:nvPr/>
        </p:nvSpPr>
        <p:spPr>
          <a:xfrm>
            <a:off x="261581" y="3183645"/>
            <a:ext cx="9509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Shape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684A0-5651-4FE4-9857-E83225187BA5}"/>
              </a:ext>
            </a:extLst>
          </p:cNvPr>
          <p:cNvSpPr txBox="1"/>
          <p:nvPr/>
        </p:nvSpPr>
        <p:spPr>
          <a:xfrm>
            <a:off x="261581" y="932596"/>
            <a:ext cx="99072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Family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1508A0A-BBEB-419E-B2DB-0809437FA590}"/>
              </a:ext>
            </a:extLst>
          </p:cNvPr>
          <p:cNvSpPr txBox="1"/>
          <p:nvPr/>
        </p:nvSpPr>
        <p:spPr>
          <a:xfrm>
            <a:off x="261581" y="1804915"/>
            <a:ext cx="12554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Genome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89C6D8E-7E70-4F47-ADF0-97E6E1CD3142}"/>
              </a:ext>
            </a:extLst>
          </p:cNvPr>
          <p:cNvSpPr txBox="1"/>
          <p:nvPr/>
        </p:nvSpPr>
        <p:spPr>
          <a:xfrm>
            <a:off x="261581" y="5599959"/>
            <a:ext cx="17839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Genome size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E043A29-055C-49B5-BC7C-E720E52DF254}"/>
              </a:ext>
            </a:extLst>
          </p:cNvPr>
          <p:cNvCxnSpPr/>
          <p:nvPr/>
        </p:nvCxnSpPr>
        <p:spPr>
          <a:xfrm>
            <a:off x="-210272" y="1528549"/>
            <a:ext cx="1260825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C8A918E-60DD-44A6-AF69-87AF7EADE7C1}"/>
              </a:ext>
            </a:extLst>
          </p:cNvPr>
          <p:cNvCxnSpPr/>
          <p:nvPr/>
        </p:nvCxnSpPr>
        <p:spPr>
          <a:xfrm>
            <a:off x="-162497" y="2489228"/>
            <a:ext cx="1260825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63242EAC-3B06-4915-A92B-364D6952EACB}"/>
              </a:ext>
            </a:extLst>
          </p:cNvPr>
          <p:cNvCxnSpPr/>
          <p:nvPr/>
        </p:nvCxnSpPr>
        <p:spPr>
          <a:xfrm>
            <a:off x="-49911" y="5329451"/>
            <a:ext cx="12608258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730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153762" y="123722"/>
            <a:ext cx="8820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Genome organization &amp; Replication: </a:t>
            </a:r>
            <a:r>
              <a:rPr lang="en-US" sz="2800" dirty="0" err="1"/>
              <a:t>Geminiviruses</a:t>
            </a:r>
            <a:r>
              <a:rPr lang="en-US" sz="2800" dirty="0"/>
              <a:t> (ssDNA)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BA35755C-41FD-4EDA-A812-1EF0E526867F}"/>
              </a:ext>
            </a:extLst>
          </p:cNvPr>
          <p:cNvSpPr/>
          <p:nvPr/>
        </p:nvSpPr>
        <p:spPr>
          <a:xfrm>
            <a:off x="153762" y="1296537"/>
            <a:ext cx="2838735" cy="2811439"/>
          </a:xfrm>
          <a:prstGeom prst="ellipse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94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D2A033-522E-42C2-BF3E-C7498BC56919}"/>
              </a:ext>
            </a:extLst>
          </p:cNvPr>
          <p:cNvSpPr txBox="1"/>
          <p:nvPr/>
        </p:nvSpPr>
        <p:spPr>
          <a:xfrm>
            <a:off x="153762" y="123722"/>
            <a:ext cx="82468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Genome organization/expression: Potyviruses </a:t>
            </a:r>
            <a:r>
              <a:rPr lang="en-US" sz="2800" dirty="0" err="1"/>
              <a:t>ssRNA</a:t>
            </a:r>
            <a:r>
              <a:rPr lang="en-US" sz="2800" dirty="0"/>
              <a:t>(+)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16892E0-711F-49E9-9B11-23F302241BF6}"/>
              </a:ext>
            </a:extLst>
          </p:cNvPr>
          <p:cNvCxnSpPr>
            <a:cxnSpLocks/>
          </p:cNvCxnSpPr>
          <p:nvPr/>
        </p:nvCxnSpPr>
        <p:spPr>
          <a:xfrm>
            <a:off x="1869743" y="1173707"/>
            <a:ext cx="364395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2D6D23D7-A55D-4DFC-850E-2A0A523620C1}"/>
              </a:ext>
            </a:extLst>
          </p:cNvPr>
          <p:cNvCxnSpPr>
            <a:cxnSpLocks/>
          </p:cNvCxnSpPr>
          <p:nvPr/>
        </p:nvCxnSpPr>
        <p:spPr>
          <a:xfrm>
            <a:off x="1869743" y="2431576"/>
            <a:ext cx="364395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70" name="Picture 2" descr="https://journals.asm.org/cms/10.1128/JVI.02051-10/asset/d47d875c-b016-4bab-a170-182ef9c71d04/assets/graphic/zjv9990942520001.jpeg">
            <a:extLst>
              <a:ext uri="{FF2B5EF4-FFF2-40B4-BE49-F238E27FC236}">
                <a16:creationId xmlns:a16="http://schemas.microsoft.com/office/drawing/2014/main" id="{027C768F-78F7-4620-80F7-5272F0E2E1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9" t="37848" b="48421"/>
          <a:stretch/>
        </p:blipFill>
        <p:spPr bwMode="auto">
          <a:xfrm>
            <a:off x="694050" y="3821511"/>
            <a:ext cx="6550371" cy="553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2549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RESGUID" val="8336f750-5a05-4f6f-9b92-220a0e9d66b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2830</TotalTime>
  <Words>311</Words>
  <Application>Microsoft Office PowerPoint</Application>
  <PresentationFormat>Widescreen</PresentationFormat>
  <Paragraphs>66</Paragraphs>
  <Slides>21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Viruses:  Cassava Brown Streak Virus (Potyvirus) and Cassava Mosaic Virus (Geminivirus) </vt:lpstr>
      <vt:lpstr>Cassava aka Yuca/Manioc</vt:lpstr>
      <vt:lpstr>Cassava aka Yuca/Manioc</vt:lpstr>
      <vt:lpstr>Plant Virology via Two Cassava Viruses: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Ecology: Transmission</vt:lpstr>
      <vt:lpstr>Non-persistent Insect-vectored pathogens (CMV)</vt:lpstr>
      <vt:lpstr>Persistent, circulative Insect-vectored pathogens (CBSV)</vt:lpstr>
      <vt:lpstr>PowerPoint Presentation</vt:lpstr>
      <vt:lpstr>Cassava virus timeline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Case Study: Cassava Brown Streak Disease (CBSD)</dc:title>
  <dc:creator>Tiffany Lowe-Power</dc:creator>
  <cp:lastModifiedBy>Tiffany Lowe-Power</cp:lastModifiedBy>
  <cp:revision>61</cp:revision>
  <dcterms:created xsi:type="dcterms:W3CDTF">2020-09-09T21:29:02Z</dcterms:created>
  <dcterms:modified xsi:type="dcterms:W3CDTF">2022-04-07T17:00:07Z</dcterms:modified>
</cp:coreProperties>
</file>